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media/image1.jpeg" ContentType="image/jpeg"/>
  <Override PartName="/ppt/media/image2.tif" ContentType="image/tiff"/>
  <Override PartName="/ppt/media/image6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Klikněte pro přesun snímku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Klikněte pro úpravu formátu komentářů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&lt;záhlaví&gt;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8DFC4A7-348A-457D-94DF-01322D0BA8DA}" type="slidenum"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ldImg"/>
          </p:nvPr>
        </p:nvSpPr>
        <p:spPr>
          <a:xfrm>
            <a:off x="1374840" y="1336680"/>
            <a:ext cx="4809600" cy="3607920"/>
          </a:xfrm>
          <a:prstGeom prst="rect">
            <a:avLst/>
          </a:prstGeom>
          <a:ln w="0">
            <a:noFill/>
          </a:ln>
        </p:spPr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4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3C4541-7ABB-47B1-A00A-4E9C830C527F}" type="slidenum">
              <a:rPr b="0" lang="cs-CZ" sz="1200" spc="-1" strike="noStrike">
                <a:solidFill>
                  <a:srgbClr val="000000"/>
                </a:solidFill>
                <a:latin typeface="Times New Roman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1959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2514960" y="1604520"/>
            <a:ext cx="1959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tif"/><Relationship Id="rId4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ázek 7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1" name="Obrázek 8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7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7" name="Obrázek 9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7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11" name="Obrázek 8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8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13" name="Obrázek 9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4400" spc="-1" strike="noStrike">
                <a:solidFill>
                  <a:schemeClr val="dk1"/>
                </a:solidFill>
                <a:latin typeface="Calibri"/>
              </a:rPr>
              <a:t>Klikněte pro úpravu formátu textu nadpisu</a:t>
            </a: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Klikněte pro úpravu formátu textu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Pátá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Šestá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Sedmá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Klikněte pro úpravu formátu textu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Druhá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Pátá úroveň osnovy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Šestá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Sedmá úroveň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0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21" name="Obrázek 11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8" descr=""/>
          <p:cNvPicPr/>
          <p:nvPr/>
        </p:nvPicPr>
        <p:blipFill>
          <a:blip r:embed="rId2"/>
          <a:stretch/>
        </p:blipFill>
        <p:spPr>
          <a:xfrm>
            <a:off x="0" y="-1584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23" name="Obrázek 9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8" descr=""/>
          <p:cNvPicPr/>
          <p:nvPr/>
        </p:nvPicPr>
        <p:blipFill>
          <a:blip r:embed="rId2"/>
          <a:stretch/>
        </p:blipFill>
        <p:spPr>
          <a:xfrm>
            <a:off x="0" y="0"/>
            <a:ext cx="9142560" cy="1083960"/>
          </a:xfrm>
          <a:prstGeom prst="rect">
            <a:avLst/>
          </a:prstGeom>
          <a:ln w="0">
            <a:noFill/>
          </a:ln>
        </p:spPr>
      </p:pic>
      <p:pic>
        <p:nvPicPr>
          <p:cNvPr id="25" name="Obrázek 9" descr=""/>
          <p:cNvPicPr/>
          <p:nvPr/>
        </p:nvPicPr>
        <p:blipFill>
          <a:blip r:embed="rId3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ti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4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51744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18280" y="2085480"/>
            <a:ext cx="7638480" cy="235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55917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br>
              <a:rPr sz="6000"/>
            </a:br>
            <a:r>
              <a:rPr b="1" lang="cs-CZ" sz="6000" spc="-1" strike="noStrike">
                <a:solidFill>
                  <a:schemeClr val="lt1"/>
                </a:solidFill>
                <a:latin typeface="Calibri"/>
              </a:rPr>
              <a:t>Drupa 2024</a:t>
            </a:r>
            <a:br>
              <a:rPr sz="6000"/>
            </a:br>
            <a:r>
              <a:rPr b="1" lang="cs-CZ" sz="6000" spc="-1" strike="noStrike">
                <a:solidFill>
                  <a:schemeClr val="lt1"/>
                </a:solidFill>
                <a:latin typeface="Calibri"/>
              </a:rPr>
              <a:t>tradice a nové trendy</a:t>
            </a:r>
            <a:br>
              <a:rPr sz="6000"/>
            </a:br>
            <a:br>
              <a:rPr sz="6000"/>
            </a:br>
            <a:r>
              <a:rPr b="1" i="1" lang="cs-CZ" sz="5300" spc="-1" strike="noStrike">
                <a:solidFill>
                  <a:srgbClr val="ffff00"/>
                </a:solidFill>
                <a:latin typeface="Calibri"/>
              </a:rPr>
              <a:t>papír a celulóza</a:t>
            </a:r>
            <a:endParaRPr b="0" lang="cs-CZ" sz="5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1143000" y="5027040"/>
            <a:ext cx="6856560" cy="165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Miloš Lešikar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Ing. Jiří Hejduk, Ph.D.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Obrázek 5" descr=""/>
          <p:cNvPicPr/>
          <p:nvPr/>
        </p:nvPicPr>
        <p:blipFill>
          <a:blip r:embed="rId2"/>
          <a:stretch/>
        </p:blipFill>
        <p:spPr>
          <a:xfrm>
            <a:off x="3874680" y="281880"/>
            <a:ext cx="1601280" cy="62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15720" y="1250640"/>
            <a:ext cx="729828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2400" spc="-1" strike="noStrike">
                <a:solidFill>
                  <a:srgbClr val="7030a0"/>
                </a:solidFill>
                <a:latin typeface="Arial"/>
              </a:rPr>
              <a:t>Nanoprinting a Indigo</a:t>
            </a:r>
            <a:endParaRPr b="0" lang="cs-CZ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3" name="Obrázek 2" descr=""/>
          <p:cNvPicPr/>
          <p:nvPr/>
        </p:nvPicPr>
        <p:blipFill>
          <a:blip r:embed="rId1"/>
          <a:stretch/>
        </p:blipFill>
        <p:spPr>
          <a:xfrm>
            <a:off x="0" y="2309400"/>
            <a:ext cx="8213040" cy="5387040"/>
          </a:xfrm>
          <a:prstGeom prst="rect">
            <a:avLst/>
          </a:prstGeom>
          <a:ln w="0">
            <a:noFill/>
          </a:ln>
        </p:spPr>
      </p:pic>
      <p:pic>
        <p:nvPicPr>
          <p:cNvPr id="54" name="Obrázek 4" descr=""/>
          <p:cNvPicPr/>
          <p:nvPr/>
        </p:nvPicPr>
        <p:blipFill>
          <a:blip r:embed="rId2"/>
          <a:stretch/>
        </p:blipFill>
        <p:spPr>
          <a:xfrm>
            <a:off x="4303440" y="1015920"/>
            <a:ext cx="4840200" cy="294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8880" y="1250640"/>
            <a:ext cx="721512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1250640"/>
            <a:ext cx="788544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/>
          </p:nvPr>
        </p:nvSpPr>
        <p:spPr>
          <a:xfrm>
            <a:off x="628560" y="2114640"/>
            <a:ext cx="7885440" cy="462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628560" y="1250640"/>
            <a:ext cx="788544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0680" y="1059840"/>
            <a:ext cx="7303320" cy="81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1516320"/>
            <a:ext cx="7885440" cy="75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4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1516320"/>
            <a:ext cx="7885440" cy="75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977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br>
              <a:rPr sz="3200"/>
            </a:br>
            <a:br>
              <a:rPr sz="3200"/>
            </a:b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28560" y="2490120"/>
            <a:ext cx="3884760" cy="368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/>
          </p:nvPr>
        </p:nvSpPr>
        <p:spPr>
          <a:xfrm>
            <a:off x="628560" y="2114640"/>
            <a:ext cx="7885440" cy="40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1914 – veletrh </a:t>
            </a: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BUGRA</a:t>
            </a: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 (Ausstellung für Buchgeverbe und Graphik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1928 – veletrh </a:t>
            </a: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PRESSA</a:t>
            </a: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 (Die Internationale Presse-Austellun Köln)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1949 – Zahájil činnost organizační výbor přípravu výstavní akce, která by měla navázat na úspěšné předválečné veletrhy, Německo bylo špičkou polygrafického oboru na světě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1951 – 1. ročník </a:t>
            </a:r>
            <a:r>
              <a:rPr b="0" lang="cs-CZ" sz="2800" spc="-1" strike="noStrike">
                <a:solidFill>
                  <a:srgbClr val="c00000"/>
                </a:solidFill>
                <a:latin typeface="Calibri"/>
              </a:rPr>
              <a:t>DRUPA</a:t>
            </a: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 (Druck Und Papier)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628560" y="1250640"/>
            <a:ext cx="788544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s-CZ" sz="3200" spc="-1" strike="noStrike">
                <a:solidFill>
                  <a:schemeClr val="dk1"/>
                </a:solidFill>
                <a:latin typeface="Calibri"/>
              </a:rPr>
              <a:t>Historie veletrhu DRUPA</a:t>
            </a: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Zástupný obsah 2" descr=""/>
          <p:cNvPicPr/>
          <p:nvPr/>
        </p:nvPicPr>
        <p:blipFill>
          <a:blip r:embed="rId1"/>
          <a:stretch/>
        </p:blipFill>
        <p:spPr>
          <a:xfrm>
            <a:off x="224640" y="1827720"/>
            <a:ext cx="8662320" cy="490968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1278000"/>
            <a:ext cx="7885440" cy="54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2400" spc="-1" strike="noStrike">
                <a:solidFill>
                  <a:srgbClr val="c00000"/>
                </a:solidFill>
                <a:latin typeface="Arial"/>
              </a:rPr>
              <a:t>Přehled uplynulých ročníků veletrhu drupa z pohledu statistických dat</a:t>
            </a:r>
            <a:endParaRPr b="0" lang="cs-CZ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Zástupný obsah 2" descr=""/>
          <p:cNvPicPr/>
          <p:nvPr/>
        </p:nvPicPr>
        <p:blipFill>
          <a:blip r:embed="rId1"/>
          <a:stretch/>
        </p:blipFill>
        <p:spPr>
          <a:xfrm>
            <a:off x="1692360" y="2874240"/>
            <a:ext cx="7451280" cy="444348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24840" y="1250640"/>
            <a:ext cx="758916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s-CZ" sz="3600" spc="-1" strike="noStrike">
                <a:solidFill>
                  <a:srgbClr val="c00000"/>
                </a:solidFill>
                <a:latin typeface="Calibri"/>
              </a:rPr>
              <a:t>Veletržní areál Messe Düsseldorf</a:t>
            </a:r>
            <a:endParaRPr b="0" lang="cs-CZ" sz="3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2" name="Obrázek 4" descr=""/>
          <p:cNvPicPr/>
          <p:nvPr/>
        </p:nvPicPr>
        <p:blipFill>
          <a:blip r:embed="rId2"/>
          <a:stretch/>
        </p:blipFill>
        <p:spPr>
          <a:xfrm>
            <a:off x="288720" y="2110680"/>
            <a:ext cx="5710680" cy="263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28560" y="1364040"/>
            <a:ext cx="7885440" cy="6015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Kompletní přehlídka všech tiskových technologií na veletrhu drupa</a:t>
            </a:r>
            <a:br>
              <a:rPr sz="3200"/>
            </a:br>
            <a:r>
              <a:rPr b="1" lang="cs-CZ" sz="3200" spc="-1" strike="noStrike">
                <a:solidFill>
                  <a:srgbClr val="c00000"/>
                </a:solidFill>
                <a:latin typeface="Calibri"/>
              </a:rPr>
              <a:t>- </a:t>
            </a: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tisk z plochy - ofset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tisk z výšky - flexotisk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hlubotisk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sítotisk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digitální tisk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zušlechťovací technologie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kombinované in-line výrobní linky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příprava tisku, barvy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dodavatelé pro všechny technologie tisku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potiskované materiály</a:t>
            </a:r>
            <a:br>
              <a:rPr sz="3200"/>
            </a:br>
            <a:r>
              <a:rPr b="1" lang="cs-CZ" sz="3200" spc="-1" strike="noStrike">
                <a:solidFill>
                  <a:srgbClr val="0070c0"/>
                </a:solidFill>
                <a:latin typeface="Calibri"/>
              </a:rPr>
              <a:t>- obaly</a:t>
            </a:r>
            <a:br>
              <a:rPr sz="3200"/>
            </a:br>
            <a:br>
              <a:rPr sz="3200"/>
            </a:br>
            <a:endParaRPr b="0" lang="cs-CZ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8560" y="1059840"/>
            <a:ext cx="7825320" cy="538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Arial"/>
              </a:rPr>
              <a:t>Flexotisk na veletrhu drupa 2025</a:t>
            </a:r>
            <a:br>
              <a:rPr sz="3600"/>
            </a:br>
            <a:r>
              <a:rPr b="0" lang="cs-CZ" sz="2000" spc="-1" strike="noStrike">
                <a:solidFill>
                  <a:schemeClr val="dk1"/>
                </a:solidFill>
                <a:latin typeface="Arial"/>
              </a:rPr>
              <a:t>-</a:t>
            </a:r>
            <a:r>
              <a:rPr b="0" lang="cs-CZ" sz="2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cs-CZ" sz="2400" spc="-1" strike="noStrike">
                <a:solidFill>
                  <a:schemeClr val="dk1"/>
                </a:solidFill>
                <a:latin typeface="Arial"/>
              </a:rPr>
              <a:t>stroje s centrálním tiskovým válcem </a:t>
            </a:r>
            <a:r>
              <a:rPr b="0" lang="cs-CZ" sz="2400" spc="-1" strike="noStrike">
                <a:solidFill>
                  <a:schemeClr val="dk1"/>
                </a:solidFill>
                <a:latin typeface="Arial"/>
              </a:rPr>
              <a:t>– nejčastěji prezentovaná skupina flexotiskových strojů, určených k potisku materiálu z kotouče na kotouč (papír, plastové fólie, vícevrstvé fólie – lamináty)</a:t>
            </a:r>
            <a:br>
              <a:rPr sz="36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- Soma</a:t>
            </a:r>
            <a:br>
              <a:rPr sz="31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- Uteco</a:t>
            </a:r>
            <a:br>
              <a:rPr sz="31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- Omet</a:t>
            </a:r>
            <a:br>
              <a:rPr sz="31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- Comexi</a:t>
            </a:r>
            <a:br>
              <a:rPr sz="31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- Nordmeccanica</a:t>
            </a:r>
            <a:br>
              <a:rPr sz="31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- Windmöller &amp; </a:t>
            </a:r>
            <a:br>
              <a:rPr sz="3100"/>
            </a:br>
            <a:r>
              <a:rPr b="0" lang="cs-CZ" sz="3100" spc="-1" strike="noStrike">
                <a:solidFill>
                  <a:srgbClr val="c00000"/>
                </a:solidFill>
                <a:latin typeface="Arial"/>
              </a:rPr>
              <a:t>Hölscher …..</a:t>
            </a:r>
            <a:endParaRPr b="0" lang="cs-CZ" sz="31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5" name="Obrázek 2" descr=""/>
          <p:cNvPicPr/>
          <p:nvPr/>
        </p:nvPicPr>
        <p:blipFill>
          <a:blip r:embed="rId1"/>
          <a:stretch/>
        </p:blipFill>
        <p:spPr>
          <a:xfrm>
            <a:off x="3850200" y="3252600"/>
            <a:ext cx="5149080" cy="386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81320" y="2084760"/>
            <a:ext cx="7679880" cy="364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Arial"/>
              </a:rPr>
              <a:t>Flexotisk</a:t>
            </a:r>
            <a:br>
              <a:rPr sz="3600"/>
            </a:br>
            <a:r>
              <a:rPr b="1" lang="cs-CZ" sz="2800" spc="-1" strike="noStrike">
                <a:solidFill>
                  <a:srgbClr val="000000"/>
                </a:solidFill>
                <a:latin typeface="Arial"/>
              </a:rPr>
              <a:t>- úzkodráhové (liniové) stroje </a:t>
            </a: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-  (také kombinované s dalšími tiskovými technologiemi = ofset, sítotisk, digitální tisk, zušlechťování) určené především 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k výrobě samolepicích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etiket</a:t>
            </a:r>
            <a:br>
              <a:rPr sz="2800"/>
            </a:b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lang="cs-CZ" sz="2800" spc="-1" strike="noStrike">
                <a:solidFill>
                  <a:srgbClr val="000000"/>
                </a:solidFill>
                <a:latin typeface="Arial"/>
              </a:rPr>
              <a:t>archový flexotisk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(potisk vlnitých lepenek,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nebyl prezentován, 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pouze ve variantě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v kombinaci s výsekem</a:t>
            </a:r>
            <a:br>
              <a:rPr sz="2800"/>
            </a:b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na slotrech)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7" name="Obrázek 4" descr=""/>
          <p:cNvPicPr/>
          <p:nvPr/>
        </p:nvPicPr>
        <p:blipFill>
          <a:blip r:embed="rId1"/>
          <a:stretch/>
        </p:blipFill>
        <p:spPr>
          <a:xfrm>
            <a:off x="4392720" y="3252600"/>
            <a:ext cx="457164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1250640"/>
            <a:ext cx="7885440" cy="423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3600" spc="-1" strike="noStrike">
                <a:solidFill>
                  <a:srgbClr val="c00000"/>
                </a:solidFill>
                <a:latin typeface="Arial"/>
              </a:rPr>
              <a:t>Flexotisk</a:t>
            </a:r>
            <a:br>
              <a:rPr sz="3600"/>
            </a:br>
            <a:r>
              <a:rPr b="1" lang="cs-CZ" sz="2800" spc="-1" strike="noStrike">
                <a:solidFill>
                  <a:schemeClr val="dk1"/>
                </a:solidFill>
                <a:latin typeface="Arial"/>
              </a:rPr>
              <a:t>- kombinované výrobní linky</a:t>
            </a: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 – například výrobní zařízení z kotouče na produkci papírových pytlů,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odnosných tašek,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papírových sáčků,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apod.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(řada Asijských</a:t>
            </a:r>
            <a:br>
              <a:rPr sz="2800"/>
            </a:br>
            <a:r>
              <a:rPr b="0" lang="cs-CZ" sz="2800" spc="-1" strike="noStrike">
                <a:solidFill>
                  <a:schemeClr val="dk1"/>
                </a:solidFill>
                <a:latin typeface="Arial"/>
              </a:rPr>
              <a:t>výrobců)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9" name="Obrázek 2" descr=""/>
          <p:cNvPicPr/>
          <p:nvPr/>
        </p:nvPicPr>
        <p:blipFill>
          <a:blip r:embed="rId1"/>
          <a:stretch/>
        </p:blipFill>
        <p:spPr>
          <a:xfrm>
            <a:off x="3593520" y="3104280"/>
            <a:ext cx="5550120" cy="375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/>
          </p:nvPr>
        </p:nvSpPr>
        <p:spPr>
          <a:xfrm>
            <a:off x="628560" y="1974240"/>
            <a:ext cx="7885440" cy="472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858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Stroje na produkční digitální tisk na veletrzích drupa již od roku 2000, nástup do praktického uplatnění pomalejší, než byla původní očekávání, především z hlediska celkového objemu potisku</a:t>
            </a:r>
            <a:endParaRPr b="0" lang="cs-CZ" sz="2800" spc="-1" strike="noStrike">
              <a:solidFill>
                <a:schemeClr val="dk1"/>
              </a:solidFill>
              <a:latin typeface="Calibri"/>
            </a:endParaRPr>
          </a:p>
          <a:p>
            <a:pPr marL="6858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Nejprve na principu elektrografického tisku (tonery)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marL="6858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Prudký rozvoj (kvantitativní i kvalitativní) inkoustového tisku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  <a:p>
            <a:pPr marL="685800" indent="-4572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Speciální varianty digitálního tisku (Indigo, 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Nanoprinting…)</a:t>
            </a:r>
            <a:endParaRPr b="0" lang="cs-CZ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628560" y="1250640"/>
            <a:ext cx="7885440" cy="60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cs-CZ" sz="3600" spc="-1" strike="noStrike">
                <a:solidFill>
                  <a:srgbClr val="7030a0"/>
                </a:solidFill>
                <a:latin typeface="Arial"/>
              </a:rPr>
              <a:t>Digitální tisk</a:t>
            </a:r>
            <a:endParaRPr b="0" lang="cs-CZ" sz="36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Application>LibreOffice/24.2.5.2$Windows_X86_64 LibreOffice_project/bffef4ea93e59bebbeaf7f431bb02b1a39ee8a59</Application>
  <AppVersion>15.0000</AppVersion>
  <Words>841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2024-04-22T12:35:27Z</dcterms:created>
  <dc:creator>Wimmer Tomas</dc:creator>
  <dc:description/>
  <dc:language>cs-CZ</dc:language>
  <cp:lastModifiedBy/>
  <dcterms:modified xsi:type="dcterms:W3CDTF">2025-03-31T17:05:30Z</dcterms:modified>
  <cp:revision>34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23</vt:i4>
  </property>
</Properties>
</file>